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8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9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78" r:id="rId2"/>
    <p:sldMasterId id="2147483881" r:id="rId3"/>
    <p:sldMasterId id="2147483884" r:id="rId4"/>
    <p:sldMasterId id="2147483887" r:id="rId5"/>
    <p:sldMasterId id="2147484013" r:id="rId6"/>
    <p:sldMasterId id="2147484016" r:id="rId7"/>
    <p:sldMasterId id="2147484019" r:id="rId8"/>
    <p:sldMasterId id="2147484022" r:id="rId9"/>
    <p:sldMasterId id="2147484025" r:id="rId10"/>
  </p:sldMasterIdLst>
  <p:notesMasterIdLst>
    <p:notesMasterId r:id="rId30"/>
  </p:notesMasterIdLst>
  <p:handoutMasterIdLst>
    <p:handoutMasterId r:id="rId31"/>
  </p:handoutMasterIdLst>
  <p:sldIdLst>
    <p:sldId id="420" r:id="rId11"/>
    <p:sldId id="421" r:id="rId12"/>
    <p:sldId id="422" r:id="rId13"/>
    <p:sldId id="423" r:id="rId14"/>
    <p:sldId id="425" r:id="rId15"/>
    <p:sldId id="440" r:id="rId16"/>
    <p:sldId id="441" r:id="rId17"/>
    <p:sldId id="428" r:id="rId18"/>
    <p:sldId id="429" r:id="rId19"/>
    <p:sldId id="442" r:id="rId20"/>
    <p:sldId id="444" r:id="rId21"/>
    <p:sldId id="447" r:id="rId22"/>
    <p:sldId id="430" r:id="rId23"/>
    <p:sldId id="431" r:id="rId24"/>
    <p:sldId id="432" r:id="rId25"/>
    <p:sldId id="448" r:id="rId26"/>
    <p:sldId id="449" r:id="rId27"/>
    <p:sldId id="434" r:id="rId28"/>
    <p:sldId id="435" r:id="rId2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2438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0646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62075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14513" indent="3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0067B4"/>
    <a:srgbClr val="808080"/>
    <a:srgbClr val="5F5F5F"/>
    <a:srgbClr val="B2B2B2"/>
    <a:srgbClr val="DDDDDD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80" d="100"/>
          <a:sy n="80" d="100"/>
        </p:scale>
        <p:origin x="1440" y="62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650" y="139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BE" alt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F7F9EE-476B-4A77-8704-76A1DC8DA97D}" type="datetimeFigureOut">
              <a:rPr lang="fr-BE" altLang="fr-FR"/>
              <a:pPr>
                <a:defRPr/>
              </a:pPr>
              <a:t>07-04-16</a:t>
            </a:fld>
            <a:endParaRPr lang="fr-BE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BE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51B321-571A-4F36-AFA6-D82687605888}" type="slidenum">
              <a:rPr lang="fr-BE" altLang="fr-FR"/>
              <a:pPr>
                <a:defRPr/>
              </a:pPr>
              <a:t>‹#›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9655072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89BCEE-0CF4-4001-B2F4-4CAAE0D6FD1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962154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064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620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145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71872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26254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80625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35002" algn="l" defTabSz="90875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ogoty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2575" y="6207125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798639"/>
            <a:ext cx="5686424" cy="507831"/>
          </a:xfrm>
          <a:solidFill>
            <a:srgbClr val="003F72"/>
          </a:solidFill>
          <a:extLst/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3" y="3598932"/>
            <a:ext cx="8348663" cy="365125"/>
          </a:xfrm>
          <a:extLst/>
        </p:spPr>
        <p:txBody>
          <a:bodyPr lIns="0" rIns="0"/>
          <a:lstStyle>
            <a:lvl1pPr marL="0" indent="0">
              <a:buFont typeface="Arial" charset="0"/>
              <a:buNone/>
              <a:defRPr>
                <a:solidFill>
                  <a:srgbClr val="00528D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D8F2E-CA68-4079-BE6C-8C53BF635F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40" y="323920"/>
            <a:ext cx="2085975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323920"/>
            <a:ext cx="6110288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BB2C7-B980-4332-9799-9F469D071A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1189" indent="-1131189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10" rIns="68110" anchor="b"/>
          <a:lstStyle>
            <a:lvl1pPr marL="674710" indent="-67471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4710" indent="-67471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4710" indent="-67471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4710" indent="-67471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4710" indent="-67471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91"/>
            <a:ext cx="5686424" cy="1103959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4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1364" indent="-1131364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20" rIns="68120" anchor="b"/>
          <a:lstStyle>
            <a:lvl1pPr marL="674814" indent="-674814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4814" indent="-674814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4814" indent="-674814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4814" indent="-674814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4814" indent="-674814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83"/>
            <a:ext cx="5686424" cy="1103973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3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1715" indent="-1131715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41" rIns="68141" anchor="b"/>
          <a:lstStyle>
            <a:lvl1pPr marL="675022" indent="-675022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5022" indent="-675022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5022" indent="-675022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5022" indent="-675022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5022" indent="-675022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69"/>
            <a:ext cx="5686424" cy="1103999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91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2240" indent="-1132240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172" rIns="68172" anchor="b"/>
          <a:lstStyle>
            <a:lvl1pPr marL="675335" indent="-675335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5335" indent="-675335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5335" indent="-675335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5335" indent="-675335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5335" indent="-675335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46"/>
            <a:ext cx="5686424" cy="1104039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87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7E57B-9FE2-4305-A86A-AF737003451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2942" indent="-1132942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214" rIns="68214" anchor="b"/>
          <a:lstStyle>
            <a:lvl1pPr marL="675753" indent="-675753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5753" indent="-675753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5753" indent="-675753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5753" indent="-675753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5753" indent="-675753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316"/>
            <a:ext cx="5686424" cy="1104092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83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3994" indent="-1133994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276" rIns="68276" anchor="b"/>
          <a:lstStyle>
            <a:lvl1pPr marL="676380" indent="-67638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6380" indent="-67638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6380" indent="-67638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6380" indent="-67638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6380" indent="-67638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269"/>
            <a:ext cx="5686424" cy="1104171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77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5222" indent="-1135222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350" rIns="68350" anchor="b"/>
          <a:lstStyle>
            <a:lvl1pPr marL="677110" indent="-67711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7110" indent="-67711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7110" indent="-67711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7110" indent="-67711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7110" indent="-67711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218"/>
            <a:ext cx="5686424" cy="1104264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69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6628" indent="-1136628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0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0" y="6416348"/>
            <a:ext cx="9144000" cy="441654"/>
          </a:xfrm>
        </p:spPr>
        <p:txBody>
          <a:bodyPr lIns="68433" rIns="68433" anchor="b"/>
          <a:lstStyle>
            <a:lvl1pPr marL="677952" indent="-677952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7952" indent="-677952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7952" indent="-677952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7952" indent="-677952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7952" indent="-677952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151"/>
            <a:ext cx="5686424" cy="1104377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61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>
            <a:lvl1pPr marL="1138214" indent="-1138214">
              <a:tabLst/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" y="497664"/>
            <a:ext cx="9144000" cy="5847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" y="6416347"/>
            <a:ext cx="9144000" cy="441654"/>
          </a:xfrm>
        </p:spPr>
        <p:txBody>
          <a:bodyPr lIns="68526" rIns="68526" anchor="b"/>
          <a:lstStyle>
            <a:lvl1pPr marL="678900" indent="-678900" algn="l">
              <a:defRPr lang="en-US" sz="1300" dirty="0" smtClean="0">
                <a:solidFill>
                  <a:schemeClr val="tx1"/>
                </a:solidFill>
                <a:latin typeface="+mj-lt"/>
              </a:defRPr>
            </a:lvl1pPr>
            <a:lvl2pPr marL="678900" indent="-678900" algn="l">
              <a:defRPr lang="en-US" sz="13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78900" indent="-678900" algn="l">
              <a:defRPr lang="en-US" sz="1300" dirty="0" smtClean="0">
                <a:solidFill>
                  <a:schemeClr val="tx1"/>
                </a:solidFill>
                <a:latin typeface="+mj-lt"/>
              </a:defRPr>
            </a:lvl3pPr>
            <a:lvl4pPr marL="678900" indent="-678900" algn="l">
              <a:defRPr lang="en-US" sz="1300" dirty="0" smtClean="0">
                <a:solidFill>
                  <a:schemeClr val="tx1"/>
                </a:solidFill>
                <a:latin typeface="+mj-lt"/>
              </a:defRPr>
            </a:lvl4pPr>
            <a:lvl5pPr marL="678900" indent="-678900" algn="l">
              <a:defRPr lang="fr-BE" sz="1300" dirty="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1" y="1592083"/>
            <a:ext cx="5686424" cy="1104502"/>
          </a:xfrm>
          <a:extLst/>
        </p:spPr>
        <p:txBody>
          <a:bodyPr lIns="0" rIns="0"/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title style</a:t>
            </a:r>
            <a:endParaRPr lang="en-US" altLang="fr-FR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2" y="3598864"/>
            <a:ext cx="8348663" cy="200055"/>
          </a:xfrm>
          <a:extLst/>
        </p:spPr>
        <p:txBody>
          <a:bodyPr lIns="0" rIns="0">
            <a:spAutoFit/>
          </a:bodyPr>
          <a:lstStyle>
            <a:lvl1pPr marL="0" indent="0">
              <a:buFont typeface="Arial" charset="0"/>
              <a:buNone/>
              <a:defRPr>
                <a:solidFill>
                  <a:schemeClr val="hlink"/>
                </a:solidFill>
                <a:latin typeface="Foundry Journal Book" pitchFamily="50" charset="0"/>
              </a:defRPr>
            </a:lvl1pPr>
          </a:lstStyle>
          <a:p>
            <a:pPr lvl="0"/>
            <a:r>
              <a:rPr lang="en-US" altLang="fr-FR" noProof="0" smtClean="0"/>
              <a:t>Click to edit Master subtitle style</a:t>
            </a:r>
            <a:endParaRPr lang="en-US" altLang="fr-FR" noProof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 advAuto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4368" indent="0">
              <a:buNone/>
              <a:defRPr sz="1800"/>
            </a:lvl2pPr>
            <a:lvl3pPr marL="908751" indent="0">
              <a:buNone/>
              <a:defRPr sz="1600"/>
            </a:lvl3pPr>
            <a:lvl4pPr marL="1363124" indent="0">
              <a:buNone/>
              <a:defRPr sz="1400"/>
            </a:lvl4pPr>
            <a:lvl5pPr marL="1817497" indent="0">
              <a:buNone/>
              <a:defRPr sz="1400"/>
            </a:lvl5pPr>
            <a:lvl6pPr marL="2271872" indent="0">
              <a:buNone/>
              <a:defRPr sz="1400"/>
            </a:lvl6pPr>
            <a:lvl7pPr marL="2726254" indent="0">
              <a:buNone/>
              <a:defRPr sz="1400"/>
            </a:lvl7pPr>
            <a:lvl8pPr marL="3180625" indent="0">
              <a:buNone/>
              <a:defRPr sz="1400"/>
            </a:lvl8pPr>
            <a:lvl9pPr marL="363500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4B4C3-5B80-4B55-95F4-5DA9149E1EB1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600201"/>
            <a:ext cx="4097338" cy="4276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90" y="1600201"/>
            <a:ext cx="4098925" cy="4276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B7FF1-CCE5-4C88-B885-D7DC54BC0EE1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4638"/>
            <a:ext cx="8229600" cy="1142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80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68" indent="0">
              <a:buNone/>
              <a:defRPr sz="2000" b="1"/>
            </a:lvl2pPr>
            <a:lvl3pPr marL="908751" indent="0">
              <a:buNone/>
              <a:defRPr sz="1800" b="1"/>
            </a:lvl3pPr>
            <a:lvl4pPr marL="1363124" indent="0">
              <a:buNone/>
              <a:defRPr sz="1600" b="1"/>
            </a:lvl4pPr>
            <a:lvl5pPr marL="1817497" indent="0">
              <a:buNone/>
              <a:defRPr sz="1600" b="1"/>
            </a:lvl5pPr>
            <a:lvl6pPr marL="2271872" indent="0">
              <a:buNone/>
              <a:defRPr sz="1600" b="1"/>
            </a:lvl6pPr>
            <a:lvl7pPr marL="2726254" indent="0">
              <a:buNone/>
              <a:defRPr sz="1600" b="1"/>
            </a:lvl7pPr>
            <a:lvl8pPr marL="3180625" indent="0">
              <a:buNone/>
              <a:defRPr sz="1600" b="1"/>
            </a:lvl8pPr>
            <a:lvl9pPr marL="36350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67" y="1535180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68" indent="0">
              <a:buNone/>
              <a:defRPr sz="2000" b="1"/>
            </a:lvl2pPr>
            <a:lvl3pPr marL="908751" indent="0">
              <a:buNone/>
              <a:defRPr sz="1800" b="1"/>
            </a:lvl3pPr>
            <a:lvl4pPr marL="1363124" indent="0">
              <a:buNone/>
              <a:defRPr sz="1600" b="1"/>
            </a:lvl4pPr>
            <a:lvl5pPr marL="1817497" indent="0">
              <a:buNone/>
              <a:defRPr sz="1600" b="1"/>
            </a:lvl5pPr>
            <a:lvl6pPr marL="2271872" indent="0">
              <a:buNone/>
              <a:defRPr sz="1600" b="1"/>
            </a:lvl6pPr>
            <a:lvl7pPr marL="2726254" indent="0">
              <a:buNone/>
              <a:defRPr sz="1600" b="1"/>
            </a:lvl7pPr>
            <a:lvl8pPr marL="3180625" indent="0">
              <a:buNone/>
              <a:defRPr sz="1600" b="1"/>
            </a:lvl8pPr>
            <a:lvl9pPr marL="36350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6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B6DDD-E413-440C-9BF7-7B9030E5459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5AEAD-3E66-467D-BA44-55701AC63558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BEE0B-CD56-42E9-9751-61DCA671F6F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118"/>
            <a:ext cx="300831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0"/>
            <a:ext cx="3008312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4368" indent="0">
              <a:buNone/>
              <a:defRPr sz="1100"/>
            </a:lvl2pPr>
            <a:lvl3pPr marL="908751" indent="0">
              <a:buNone/>
              <a:defRPr sz="1000"/>
            </a:lvl3pPr>
            <a:lvl4pPr marL="1363124" indent="0">
              <a:buNone/>
              <a:defRPr sz="900"/>
            </a:lvl4pPr>
            <a:lvl5pPr marL="1817497" indent="0">
              <a:buNone/>
              <a:defRPr sz="900"/>
            </a:lvl5pPr>
            <a:lvl6pPr marL="2271872" indent="0">
              <a:buNone/>
              <a:defRPr sz="900"/>
            </a:lvl6pPr>
            <a:lvl7pPr marL="2726254" indent="0">
              <a:buNone/>
              <a:defRPr sz="900"/>
            </a:lvl7pPr>
            <a:lvl8pPr marL="3180625" indent="0">
              <a:buNone/>
              <a:defRPr sz="900"/>
            </a:lvl8pPr>
            <a:lvl9pPr marL="3635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3A9E6-441C-4FD4-983D-34BF537DAC8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68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4368" indent="0">
              <a:buNone/>
              <a:defRPr sz="2800"/>
            </a:lvl2pPr>
            <a:lvl3pPr marL="908751" indent="0">
              <a:buNone/>
              <a:defRPr sz="2400"/>
            </a:lvl3pPr>
            <a:lvl4pPr marL="1363124" indent="0">
              <a:buNone/>
              <a:defRPr sz="2000"/>
            </a:lvl4pPr>
            <a:lvl5pPr marL="1817497" indent="0">
              <a:buNone/>
              <a:defRPr sz="2000"/>
            </a:lvl5pPr>
            <a:lvl6pPr marL="2271872" indent="0">
              <a:buNone/>
              <a:defRPr sz="2000"/>
            </a:lvl6pPr>
            <a:lvl7pPr marL="2726254" indent="0">
              <a:buNone/>
              <a:defRPr sz="2000"/>
            </a:lvl7pPr>
            <a:lvl8pPr marL="3180625" indent="0">
              <a:buNone/>
              <a:defRPr sz="2000"/>
            </a:lvl8pPr>
            <a:lvl9pPr marL="3635002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40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4368" indent="0">
              <a:buNone/>
              <a:defRPr sz="1100"/>
            </a:lvl2pPr>
            <a:lvl3pPr marL="908751" indent="0">
              <a:buNone/>
              <a:defRPr sz="1000"/>
            </a:lvl3pPr>
            <a:lvl4pPr marL="1363124" indent="0">
              <a:buNone/>
              <a:defRPr sz="900"/>
            </a:lvl4pPr>
            <a:lvl5pPr marL="1817497" indent="0">
              <a:buNone/>
              <a:defRPr sz="900"/>
            </a:lvl5pPr>
            <a:lvl6pPr marL="2271872" indent="0">
              <a:buNone/>
              <a:defRPr sz="900"/>
            </a:lvl6pPr>
            <a:lvl7pPr marL="2726254" indent="0">
              <a:buNone/>
              <a:defRPr sz="900"/>
            </a:lvl7pPr>
            <a:lvl8pPr marL="3180625" indent="0">
              <a:buNone/>
              <a:defRPr sz="900"/>
            </a:lvl8pPr>
            <a:lvl9pPr marL="36350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811B-F932-4329-A327-E8DD7A9EA55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23850"/>
            <a:ext cx="8348663" cy="381000"/>
          </a:xfrm>
          <a:prstGeom prst="rect">
            <a:avLst/>
          </a:prstGeom>
          <a:solidFill>
            <a:srgbClr val="00528D"/>
          </a:solidFill>
          <a:ln w="9525">
            <a:noFill/>
            <a:miter lim="800000"/>
            <a:headEnd/>
            <a:tailEnd/>
          </a:ln>
        </p:spPr>
        <p:txBody>
          <a:bodyPr vert="horz" wrap="square" lIns="17889" tIns="0" rIns="17889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  <a:endParaRPr lang="en-GB" altLang="fr-F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348663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889" tIns="0" rIns="17889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213" y="6207125"/>
            <a:ext cx="2592387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D817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48038" y="6207125"/>
            <a:ext cx="4537075" cy="317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D817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fr-FR"/>
              <a:t>Industrial Relations- Advisory Group Meeting</a:t>
            </a:r>
            <a:endParaRPr lang="en-GB" altLang="fr-FR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207125"/>
            <a:ext cx="360363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D817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547E79-1B3E-470F-87F1-44DD41A4656B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pic>
        <p:nvPicPr>
          <p:cNvPr id="1031" name="Picture 7" descr="logotyp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02575" y="6207125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45" r:id="rId2"/>
    <p:sldLayoutId id="2147484044" r:id="rId3"/>
    <p:sldLayoutId id="2147484043" r:id="rId4"/>
    <p:sldLayoutId id="2147484042" r:id="rId5"/>
    <p:sldLayoutId id="2147484041" r:id="rId6"/>
    <p:sldLayoutId id="2147484040" r:id="rId7"/>
    <p:sldLayoutId id="2147484039" r:id="rId8"/>
    <p:sldLayoutId id="2147484038" r:id="rId9"/>
    <p:sldLayoutId id="2147484037" r:id="rId10"/>
    <p:sldLayoutId id="2147484036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5pPr>
      <a:lvl6pPr marL="45436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875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3124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749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marL="338138" indent="-338138" algn="l" rtl="0" eaLnBrk="0" fontAlgn="base" hangingPunct="0">
        <a:spcBef>
          <a:spcPct val="20000"/>
        </a:spcBef>
        <a:spcAft>
          <a:spcPct val="0"/>
        </a:spcAft>
        <a:buClr>
          <a:srgbClr val="00528D"/>
        </a:buClr>
        <a:buSzPct val="80000"/>
        <a:buFont typeface="Arial" charset="0"/>
        <a:buChar char="●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lr>
          <a:srgbClr val="9EC3DE"/>
        </a:buClr>
        <a:buSzPct val="80000"/>
        <a:buFont typeface="Arial" charset="0"/>
        <a:buChar char="●"/>
        <a:defRPr sz="2200">
          <a:solidFill>
            <a:schemeClr val="tx1"/>
          </a:solidFill>
          <a:latin typeface="+mn-lt"/>
        </a:defRPr>
      </a:lvl2pPr>
      <a:lvl3pPr marL="1135063" indent="-2254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○"/>
        <a:defRPr sz="2000">
          <a:solidFill>
            <a:schemeClr val="tx1"/>
          </a:solidFill>
          <a:latin typeface="+mn-lt"/>
        </a:defRPr>
      </a:lvl3pPr>
      <a:lvl4pPr marL="1589088" indent="-2254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buChar char="●"/>
        <a:defRPr>
          <a:solidFill>
            <a:schemeClr val="tx1"/>
          </a:solidFill>
          <a:latin typeface="+mn-lt"/>
        </a:defRPr>
      </a:lvl4pPr>
      <a:lvl5pPr marL="2043113" indent="-2254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499071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3444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782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219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68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51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2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497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87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25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625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00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526" tIns="43990" rIns="68526" bIns="4399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97" tIns="0" rIns="17997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64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712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425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7138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851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128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700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272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514210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339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8469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5598" indent="-22856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7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5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75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4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3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110" tIns="43721" rIns="68110" bIns="4372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887" tIns="0" rIns="17887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56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29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861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2912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7216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145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498684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2987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7297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1596" indent="-227147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298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610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912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216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520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5832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132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4439" algn="l" defTabSz="9086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120" tIns="43728" rIns="68120" bIns="4372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889" tIns="0" rIns="17889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57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36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875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3124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749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145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499071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3444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782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2195" indent="-22718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68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51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2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497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87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254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625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002" algn="l" defTabSz="9087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141" tIns="43741" rIns="68141" bIns="4374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895" tIns="0" rIns="17895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58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51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9033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3546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806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161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499845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4359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08880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3393" indent="-227254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510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033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546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061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2575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7099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1611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6129" algn="l" defTabSz="9090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172" tIns="43761" rIns="68172" bIns="4376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03" tIns="0" rIns="17903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9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charset="0"/>
        </a:defRPr>
      </a:lvl5pPr>
      <a:lvl6pPr marL="454722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0945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4181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18906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2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064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20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161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501006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5732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0464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5190" indent="-22736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722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455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181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8906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3633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8366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090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819" algn="l" defTabSz="9094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5563"/>
            <a:ext cx="9142413" cy="3032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214" tIns="43787" rIns="68214" bIns="43787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14" tIns="0" rIns="1791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60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500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001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502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0033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40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096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36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192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502556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57564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2576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67586" indent="-22750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005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019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029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033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042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0058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5064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0074" algn="l" defTabSz="9100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5563"/>
            <a:ext cx="9142413" cy="3032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276" tIns="43826" rIns="68276" bIns="43826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31" tIns="0" rIns="17931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1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542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086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629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1728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40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096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5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20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504880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60313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5748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71180" indent="-227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29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865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299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728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158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597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027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460" algn="l" defTabSz="9108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350" tIns="43872" rIns="68350" bIns="43872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50" tIns="0" rIns="1795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62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5924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1855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7783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370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112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6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22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507599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63525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19454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75381" indent="-227961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24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855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783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709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630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563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489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413" algn="l" defTabSz="9118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975"/>
            <a:ext cx="9142413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68433" tIns="43928" rIns="68433" bIns="4392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541338"/>
            <a:ext cx="91440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7972" tIns="0" rIns="17972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63" r:id="rId2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fr-FR" sz="14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Arial" charset="0"/>
          <a:cs typeface="Arial" pitchFamily="34" charset="0"/>
        </a:defRPr>
      </a:lvl5pPr>
      <a:lvl6pPr marL="45649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2987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69479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597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  <a:ea typeface="+mn-ea"/>
          <a:cs typeface="+mn-cs"/>
        </a:defRPr>
      </a:lvl1pPr>
      <a:lvl2pPr marL="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2pPr>
      <a:lvl3pPr marL="9128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3pPr>
      <a:lvl4pPr marL="13684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4pPr>
      <a:lvl5pPr marL="18256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defRPr sz="1300">
          <a:solidFill>
            <a:schemeClr val="tx1"/>
          </a:solidFill>
          <a:latin typeface="+mj-lt"/>
        </a:defRPr>
      </a:lvl5pPr>
      <a:lvl6pPr marL="2510708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67200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3693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0186" indent="-22824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90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87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79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970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459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956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449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938" algn="l" defTabSz="9129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48663" cy="2303462"/>
          </a:xfrm>
        </p:spPr>
        <p:txBody>
          <a:bodyPr/>
          <a:lstStyle/>
          <a:p>
            <a:r>
              <a:rPr lang="cs-CZ" sz="4800" smtClean="0"/>
              <a:t>Vize změny hospodářské strategie České republiky,</a:t>
            </a:r>
            <a:br>
              <a:rPr lang="cs-CZ" sz="4800" smtClean="0"/>
            </a:br>
            <a:r>
              <a:rPr lang="cs-CZ" sz="4800" smtClean="0"/>
              <a:t>komentář</a:t>
            </a:r>
            <a:endParaRPr lang="fr-BE" sz="4800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323850" y="2781300"/>
            <a:ext cx="8348663" cy="30956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cs-CZ" sz="2800" smtClean="0"/>
          </a:p>
          <a:p>
            <a:pPr marL="0" indent="0" algn="ctr">
              <a:buFont typeface="Arial" charset="0"/>
              <a:buNone/>
            </a:pPr>
            <a:endParaRPr lang="cs-CZ" sz="2800" smtClean="0"/>
          </a:p>
          <a:p>
            <a:pPr marL="0" indent="0" algn="ctr">
              <a:buFont typeface="Arial" charset="0"/>
              <a:buNone/>
            </a:pPr>
            <a:r>
              <a:rPr lang="cs-CZ" sz="2800" smtClean="0"/>
              <a:t>Martin Myant</a:t>
            </a:r>
          </a:p>
          <a:p>
            <a:pPr marL="0" indent="0" algn="ctr">
              <a:buFont typeface="Arial" charset="0"/>
              <a:buNone/>
            </a:pPr>
            <a:r>
              <a:rPr lang="cs-CZ" sz="2800" smtClean="0"/>
              <a:t>05.04.2016</a:t>
            </a:r>
            <a:endParaRPr lang="en-GB" sz="2800" smtClean="0"/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575" y="6237288"/>
            <a:ext cx="4537075" cy="317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48663" cy="1079500"/>
          </a:xfrm>
        </p:spPr>
        <p:txBody>
          <a:bodyPr/>
          <a:lstStyle/>
          <a:p>
            <a:r>
              <a:rPr lang="cs-CZ" sz="4800" smtClean="0"/>
              <a:t>Příklad VW</a:t>
            </a:r>
            <a:endParaRPr lang="fr-BE" sz="4800" smtClean="0"/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323850" y="1557338"/>
            <a:ext cx="8348663" cy="4319587"/>
          </a:xfrm>
        </p:spPr>
        <p:txBody>
          <a:bodyPr/>
          <a:lstStyle/>
          <a:p>
            <a:r>
              <a:rPr lang="cs-CZ" sz="2800" dirty="0" smtClean="0"/>
              <a:t>úroveň mezd zhruba třikrát vyšší v Německu,</a:t>
            </a:r>
            <a:endParaRPr lang="en-GB" sz="2800" dirty="0" smtClean="0"/>
          </a:p>
          <a:p>
            <a:r>
              <a:rPr lang="cs-CZ" sz="2800" dirty="0" smtClean="0"/>
              <a:t>velké </a:t>
            </a:r>
            <a:r>
              <a:rPr lang="cs-CZ" sz="2800" dirty="0" smtClean="0"/>
              <a:t>závody </a:t>
            </a:r>
            <a:r>
              <a:rPr lang="cs-CZ" sz="2800" dirty="0"/>
              <a:t>ale zůstávají </a:t>
            </a:r>
            <a:r>
              <a:rPr lang="cs-CZ" sz="2800" dirty="0" smtClean="0"/>
              <a:t>v obou </a:t>
            </a:r>
            <a:r>
              <a:rPr lang="cs-CZ" sz="2800" dirty="0" smtClean="0"/>
              <a:t>zemích </a:t>
            </a:r>
            <a:r>
              <a:rPr lang="cs-CZ" sz="2800" dirty="0" smtClean="0"/>
              <a:t>a jinde na světě, velmi rozmanité úrovně mezd,</a:t>
            </a:r>
          </a:p>
          <a:p>
            <a:r>
              <a:rPr lang="cs-CZ" sz="2800" dirty="0" smtClean="0"/>
              <a:t>částečně, protože mzdy jsou malinký podíl </a:t>
            </a:r>
            <a:r>
              <a:rPr lang="cs-CZ" sz="2800" dirty="0" smtClean="0"/>
              <a:t>nákladů </a:t>
            </a:r>
            <a:r>
              <a:rPr lang="cs-CZ" sz="2800" dirty="0" smtClean="0"/>
              <a:t>(Škoda-auto </a:t>
            </a:r>
            <a:r>
              <a:rPr lang="cs-CZ" sz="2800" dirty="0" smtClean="0"/>
              <a:t>- </a:t>
            </a:r>
            <a:r>
              <a:rPr lang="cs-CZ" sz="2800" dirty="0" smtClean="0"/>
              <a:t>7,6% celkových nákladů),</a:t>
            </a:r>
          </a:p>
          <a:p>
            <a:r>
              <a:rPr lang="cs-CZ" sz="2800" dirty="0" smtClean="0"/>
              <a:t>částečně; důležitější jsou pracovní síly, sítě dodavatelů, atd.,</a:t>
            </a:r>
          </a:p>
          <a:p>
            <a:r>
              <a:rPr lang="cs-CZ" sz="2800" dirty="0" smtClean="0"/>
              <a:t>částečně; velmi drahé posunout výrobu; politická cena, raději zůstává.</a:t>
            </a:r>
            <a:endParaRPr lang="en-GB" sz="2800" dirty="0" smtClean="0"/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575" y="6237288"/>
            <a:ext cx="4537075" cy="317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48663" cy="792162"/>
          </a:xfrm>
        </p:spPr>
        <p:txBody>
          <a:bodyPr/>
          <a:lstStyle/>
          <a:p>
            <a:r>
              <a:rPr lang="cs-CZ" sz="4800" smtClean="0"/>
              <a:t>Co vyrábět ve Wolfsburgu?</a:t>
            </a:r>
            <a:endParaRPr lang="fr-BE" sz="4800" smtClean="0"/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348663" cy="4679950"/>
          </a:xfrm>
        </p:spPr>
        <p:txBody>
          <a:bodyPr/>
          <a:lstStyle/>
          <a:p>
            <a:r>
              <a:rPr lang="cs-CZ" sz="2800" dirty="0" smtClean="0"/>
              <a:t>náklady jsou vyšší v Německu než v </a:t>
            </a:r>
            <a:r>
              <a:rPr lang="cs-CZ" sz="2800" dirty="0"/>
              <a:t>Č</a:t>
            </a:r>
            <a:r>
              <a:rPr lang="cs-CZ" sz="2800" dirty="0" smtClean="0"/>
              <a:t>esku</a:t>
            </a:r>
            <a:r>
              <a:rPr lang="cs-CZ" sz="2800" dirty="0" smtClean="0"/>
              <a:t>. Proto, umisťuje výrobu dražších modelů v Německu,</a:t>
            </a:r>
          </a:p>
          <a:p>
            <a:r>
              <a:rPr lang="cs-CZ" sz="2800" dirty="0" smtClean="0"/>
              <a:t>podíl zisku nejvyšší – z nejdražších aut,</a:t>
            </a:r>
            <a:endParaRPr lang="en-GB" sz="2800" dirty="0" smtClean="0"/>
          </a:p>
          <a:p>
            <a:r>
              <a:rPr lang="cs-CZ" sz="2800" dirty="0" smtClean="0"/>
              <a:t>nejnovější, nejinovativnější, zůstávají blízko hlavních výzkumných center, zase v Německu,</a:t>
            </a:r>
          </a:p>
          <a:p>
            <a:r>
              <a:rPr lang="cs-CZ" sz="2800" dirty="0" smtClean="0"/>
              <a:t>i když obsah práce se nemusí příliš moc odlišovat mezi modely, produktivita práce je zdánlivě značně vyšší v Německu.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575" y="6237288"/>
            <a:ext cx="4537075" cy="317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48663" cy="1439862"/>
          </a:xfrm>
        </p:spPr>
        <p:txBody>
          <a:bodyPr/>
          <a:lstStyle/>
          <a:p>
            <a:r>
              <a:rPr lang="cs-CZ" sz="4800" smtClean="0"/>
              <a:t>Negativní následky vysokých mezd?</a:t>
            </a:r>
            <a:endParaRPr lang="fr-BE" sz="4800" smtClean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23850" y="2060575"/>
            <a:ext cx="8348663" cy="3816350"/>
          </a:xfrm>
        </p:spPr>
        <p:txBody>
          <a:bodyPr/>
          <a:lstStyle/>
          <a:p>
            <a:r>
              <a:rPr lang="cs-CZ" sz="2800" dirty="0" smtClean="0"/>
              <a:t>Česko přilákalo mezinárodní společnosti </a:t>
            </a:r>
            <a:r>
              <a:rPr lang="cs-CZ" sz="2800" dirty="0" smtClean="0"/>
              <a:t>nízkými </a:t>
            </a:r>
            <a:r>
              <a:rPr lang="cs-CZ" sz="2800" dirty="0" smtClean="0"/>
              <a:t>mzdami (</a:t>
            </a:r>
            <a:r>
              <a:rPr lang="cs-CZ" sz="2800" dirty="0" smtClean="0"/>
              <a:t>dlouhodobě </a:t>
            </a:r>
            <a:r>
              <a:rPr lang="cs-CZ" sz="2800" dirty="0" smtClean="0"/>
              <a:t>a už nemusí být důvod k zůstávání), budou dávat přednost  </a:t>
            </a:r>
            <a:r>
              <a:rPr lang="cs-CZ" sz="2800" dirty="0" smtClean="0"/>
              <a:t>expansi</a:t>
            </a:r>
            <a:r>
              <a:rPr lang="cs-CZ" sz="2800" dirty="0" smtClean="0"/>
              <a:t>, kde jsou mzdy nižší,</a:t>
            </a:r>
          </a:p>
          <a:p>
            <a:r>
              <a:rPr lang="cs-CZ" sz="2800" dirty="0" smtClean="0"/>
              <a:t>když jsou dělníci stejně </a:t>
            </a:r>
            <a:r>
              <a:rPr lang="cs-CZ" sz="2800" dirty="0" smtClean="0"/>
              <a:t>schopní, </a:t>
            </a:r>
            <a:r>
              <a:rPr lang="cs-CZ" sz="2800" dirty="0" smtClean="0"/>
              <a:t>fyzická infrastruktura existuje, firma už má </a:t>
            </a:r>
            <a:r>
              <a:rPr lang="cs-CZ" sz="2800" dirty="0" smtClean="0"/>
              <a:t>zajištěnou síť </a:t>
            </a:r>
            <a:r>
              <a:rPr lang="cs-CZ" sz="2800" dirty="0" smtClean="0"/>
              <a:t>dodavatelů (přísné podmínky), očekávali bychom pomalý posun směrem k zemím kde jsou náklady práce nižší.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575" y="6237288"/>
            <a:ext cx="4537075" cy="317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„outsourcing“</a:t>
            </a:r>
            <a:endParaRPr lang="en-GB" sz="4400" smtClean="0"/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Ještě jasnější příklad</a:t>
            </a:r>
            <a:endParaRPr lang="en-GB" dirty="0" smtClean="0"/>
          </a:p>
          <a:p>
            <a:r>
              <a:rPr lang="cs-CZ" dirty="0" smtClean="0"/>
              <a:t>německá automobilka přemísťuje výrobu </a:t>
            </a:r>
            <a:r>
              <a:rPr lang="cs-CZ" dirty="0" smtClean="0"/>
              <a:t>součástky </a:t>
            </a:r>
            <a:r>
              <a:rPr lang="cs-CZ" dirty="0" smtClean="0"/>
              <a:t>do </a:t>
            </a:r>
            <a:r>
              <a:rPr lang="cs-CZ" dirty="0" smtClean="0"/>
              <a:t>ČR </a:t>
            </a:r>
            <a:r>
              <a:rPr lang="cs-CZ" dirty="0" smtClean="0"/>
              <a:t>(třeba sedadlo), protože mzdy jsou mnohem nižší. Součástka se stane mnohem levnější (třetina?).</a:t>
            </a:r>
          </a:p>
          <a:p>
            <a:r>
              <a:rPr lang="cs-CZ" dirty="0" smtClean="0"/>
              <a:t>před tím, německý dělník dostává 31,4</a:t>
            </a:r>
          </a:p>
          <a:p>
            <a:r>
              <a:rPr lang="cs-CZ" dirty="0" smtClean="0"/>
              <a:t>teď, český dělník 9,4</a:t>
            </a:r>
            <a:endParaRPr lang="en-GB" dirty="0" smtClean="0"/>
          </a:p>
          <a:p>
            <a:r>
              <a:rPr lang="cs-CZ" dirty="0" smtClean="0"/>
              <a:t>produktivita </a:t>
            </a:r>
            <a:r>
              <a:rPr lang="cs-CZ" dirty="0" smtClean="0"/>
              <a:t>českého dělníka </a:t>
            </a:r>
            <a:r>
              <a:rPr lang="cs-CZ" dirty="0" smtClean="0"/>
              <a:t>bude zdánlivě mnohem nižší než </a:t>
            </a:r>
            <a:r>
              <a:rPr lang="cs-CZ" dirty="0" smtClean="0"/>
              <a:t>původního německého dělníka, </a:t>
            </a:r>
            <a:r>
              <a:rPr lang="cs-CZ" dirty="0" smtClean="0"/>
              <a:t>i když obsah práce se </a:t>
            </a:r>
            <a:r>
              <a:rPr lang="cs-CZ" dirty="0" smtClean="0"/>
              <a:t>nezměnil</a:t>
            </a:r>
            <a:endParaRPr lang="cs-CZ" dirty="0" smtClean="0"/>
          </a:p>
          <a:p>
            <a:r>
              <a:rPr lang="cs-CZ" dirty="0" smtClean="0"/>
              <a:t>po zvýšení mezd? Ztratíte nejjednodušší práce, už jste ztratili oděvní průmysl….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fr-FR" smtClean="0">
                <a:latin typeface="Arial" charset="0"/>
                <a:cs typeface="Arial" charset="0"/>
              </a:rPr>
              <a:t>Industrial Relations- Advisory Group Meeting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1089025"/>
          </a:xfrm>
        </p:spPr>
        <p:txBody>
          <a:bodyPr/>
          <a:lstStyle/>
          <a:p>
            <a:r>
              <a:rPr lang="cs-CZ" sz="4400" smtClean="0"/>
              <a:t>Nová strategie</a:t>
            </a:r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Přilákat </a:t>
            </a:r>
            <a:r>
              <a:rPr lang="cs-CZ" dirty="0" smtClean="0"/>
              <a:t>investice, </a:t>
            </a:r>
            <a:r>
              <a:rPr lang="cs-CZ" dirty="0" smtClean="0"/>
              <a:t>ale vyšší úroveň</a:t>
            </a:r>
            <a:r>
              <a:rPr lang="en-GB" dirty="0" smtClean="0"/>
              <a:t> </a:t>
            </a:r>
            <a:r>
              <a:rPr lang="cs-CZ" dirty="0" smtClean="0"/>
              <a:t>= vyšší mzdy (V a V, </a:t>
            </a:r>
            <a:r>
              <a:rPr lang="cs-CZ" dirty="0" smtClean="0"/>
              <a:t>atd.)</a:t>
            </a:r>
            <a:endParaRPr lang="en-GB" dirty="0" smtClean="0"/>
          </a:p>
          <a:p>
            <a:r>
              <a:rPr lang="cs-CZ" dirty="0" smtClean="0"/>
              <a:t>podporovat domácí podniky, začínající, nová technologie,</a:t>
            </a:r>
            <a:endParaRPr lang="en-GB" dirty="0" smtClean="0"/>
          </a:p>
          <a:p>
            <a:r>
              <a:rPr lang="cs-CZ" dirty="0" smtClean="0"/>
              <a:t>všechno záleží na vytvoření přitažlivého prostředí,</a:t>
            </a:r>
          </a:p>
          <a:p>
            <a:r>
              <a:rPr lang="cs-CZ" dirty="0" smtClean="0"/>
              <a:t>pracovní síly, infrastruktura, finanční služby, poradenství,</a:t>
            </a:r>
            <a:endParaRPr lang="en-GB" dirty="0" smtClean="0"/>
          </a:p>
          <a:p>
            <a:r>
              <a:rPr lang="cs-CZ" dirty="0" smtClean="0"/>
              <a:t>státní výdaje/HDP, pod průměrem EU, </a:t>
            </a:r>
            <a:r>
              <a:rPr lang="cs-CZ" dirty="0" err="1" smtClean="0"/>
              <a:t>VaV</a:t>
            </a:r>
            <a:r>
              <a:rPr lang="cs-CZ" dirty="0" smtClean="0"/>
              <a:t>, vzdělání, </a:t>
            </a:r>
            <a:endParaRPr lang="en-GB" dirty="0" smtClean="0"/>
          </a:p>
          <a:p>
            <a:r>
              <a:rPr lang="cs-CZ" dirty="0" smtClean="0"/>
              <a:t>vzdělání, nejenom technické předměty, také cizí jazyky, kultura (samoúčelné, ale pravděpodobně ekonomicky přínosné)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Vyšší státní výdaje</a:t>
            </a:r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Poměrně nízká úroveň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2010;</a:t>
            </a:r>
          </a:p>
          <a:p>
            <a:r>
              <a:rPr lang="cs-CZ" dirty="0" err="1" smtClean="0"/>
              <a:t>cz</a:t>
            </a:r>
            <a:r>
              <a:rPr lang="cs-CZ" dirty="0" smtClean="0"/>
              <a:t> </a:t>
            </a:r>
            <a:r>
              <a:rPr lang="en-GB" dirty="0" smtClean="0"/>
              <a:t>43% </a:t>
            </a:r>
            <a:r>
              <a:rPr lang="cs-CZ" dirty="0" smtClean="0"/>
              <a:t>H</a:t>
            </a:r>
            <a:r>
              <a:rPr lang="en-GB" dirty="0" smtClean="0"/>
              <a:t>DP, </a:t>
            </a:r>
            <a:r>
              <a:rPr lang="cs-CZ" dirty="0" err="1" smtClean="0"/>
              <a:t>pl</a:t>
            </a:r>
            <a:r>
              <a:rPr lang="cs-CZ" dirty="0" smtClean="0"/>
              <a:t> </a:t>
            </a:r>
            <a:r>
              <a:rPr lang="en-GB" dirty="0" smtClean="0"/>
              <a:t>46%, </a:t>
            </a:r>
            <a:r>
              <a:rPr lang="en-GB" dirty="0" err="1" smtClean="0"/>
              <a:t>sk</a:t>
            </a:r>
            <a:r>
              <a:rPr lang="en-GB" dirty="0" smtClean="0"/>
              <a:t> 42% </a:t>
            </a:r>
            <a:r>
              <a:rPr lang="en-GB" dirty="0" err="1" smtClean="0"/>
              <a:t>hu</a:t>
            </a:r>
            <a:r>
              <a:rPr lang="en-GB" dirty="0" smtClean="0"/>
              <a:t> 50%,</a:t>
            </a:r>
            <a:endParaRPr lang="cs-CZ" dirty="0" smtClean="0"/>
          </a:p>
          <a:p>
            <a:r>
              <a:rPr lang="cs-CZ" dirty="0" smtClean="0"/>
              <a:t>EU</a:t>
            </a:r>
            <a:r>
              <a:rPr lang="en-GB" dirty="0" smtClean="0"/>
              <a:t> 50%,</a:t>
            </a:r>
            <a:endParaRPr lang="cs-CZ" dirty="0" smtClean="0"/>
          </a:p>
          <a:p>
            <a:r>
              <a:rPr lang="cs-CZ" dirty="0" smtClean="0"/>
              <a:t>v Akčním plánu, pokud možno spoléhat na EU, málo, nepřibývá?</a:t>
            </a:r>
            <a:endParaRPr lang="en-GB" dirty="0" smtClean="0"/>
          </a:p>
          <a:p>
            <a:r>
              <a:rPr lang="cs-CZ" dirty="0" smtClean="0"/>
              <a:t>investiční plán EU také moc </a:t>
            </a:r>
            <a:r>
              <a:rPr lang="cs-CZ" dirty="0" smtClean="0"/>
              <a:t>nepřinese </a:t>
            </a:r>
            <a:r>
              <a:rPr lang="cs-CZ" dirty="0" smtClean="0"/>
              <a:t>(žádné celkové zvýšení objemu investic nad </a:t>
            </a:r>
            <a:r>
              <a:rPr lang="cs-CZ" dirty="0" smtClean="0"/>
              <a:t>úroveň </a:t>
            </a:r>
            <a:r>
              <a:rPr lang="cs-CZ" dirty="0" smtClean="0"/>
              <a:t>posledních let. Také omezený pojem investice; jenom stavebnictví a ne běžné výdaje bez kterých investice nemají velký smysl),</a:t>
            </a:r>
          </a:p>
          <a:p>
            <a:r>
              <a:rPr lang="cs-CZ" dirty="0" smtClean="0"/>
              <a:t>tak zdanění nebo zadlužení.</a:t>
            </a:r>
            <a:endParaRPr lang="en-GB" dirty="0" smtClean="0"/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1089025"/>
          </a:xfrm>
        </p:spPr>
        <p:txBody>
          <a:bodyPr/>
          <a:lstStyle/>
          <a:p>
            <a:r>
              <a:rPr lang="cs-CZ" sz="4400" smtClean="0"/>
              <a:t>Zdanění?</a:t>
            </a:r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Nízké daně na podniky – aby zahraniční podniky mohly víc repatriovat? Finanční pobídky mohou ovlivňovat rozhodnutí, ale nepatrně?</a:t>
            </a:r>
          </a:p>
          <a:p>
            <a:r>
              <a:rPr lang="cs-CZ" dirty="0" smtClean="0"/>
              <a:t>nízké daně na obyvatelstvo;</a:t>
            </a:r>
          </a:p>
          <a:p>
            <a:r>
              <a:rPr lang="cs-CZ" dirty="0" err="1" smtClean="0"/>
              <a:t>cs</a:t>
            </a:r>
            <a:r>
              <a:rPr lang="cs-CZ" dirty="0" smtClean="0"/>
              <a:t> </a:t>
            </a:r>
            <a:r>
              <a:rPr lang="en-GB" dirty="0" smtClean="0"/>
              <a:t>0.3% </a:t>
            </a:r>
            <a:r>
              <a:rPr lang="cs-CZ" dirty="0" smtClean="0"/>
              <a:t>HDP</a:t>
            </a:r>
            <a:r>
              <a:rPr lang="en-GB" dirty="0" smtClean="0"/>
              <a:t> 1989</a:t>
            </a:r>
            <a:r>
              <a:rPr lang="cs-CZ" dirty="0" smtClean="0"/>
              <a:t>; </a:t>
            </a:r>
            <a:r>
              <a:rPr lang="en-GB" dirty="0" smtClean="0"/>
              <a:t> </a:t>
            </a:r>
            <a:r>
              <a:rPr lang="cs-CZ" dirty="0" err="1" smtClean="0"/>
              <a:t>cz</a:t>
            </a:r>
            <a:r>
              <a:rPr lang="en-GB" dirty="0" smtClean="0"/>
              <a:t> 8.6% </a:t>
            </a:r>
            <a:r>
              <a:rPr lang="cs-CZ" dirty="0" smtClean="0"/>
              <a:t>HDP</a:t>
            </a:r>
            <a:r>
              <a:rPr lang="en-GB" dirty="0" smtClean="0"/>
              <a:t> 1992</a:t>
            </a:r>
            <a:r>
              <a:rPr lang="cs-CZ" dirty="0" smtClean="0"/>
              <a:t>; </a:t>
            </a:r>
            <a:r>
              <a:rPr lang="en-GB" dirty="0" err="1" smtClean="0"/>
              <a:t>cz</a:t>
            </a:r>
            <a:r>
              <a:rPr lang="en-GB" dirty="0" smtClean="0"/>
              <a:t> 2.3% </a:t>
            </a:r>
            <a:r>
              <a:rPr lang="cs-CZ" dirty="0" smtClean="0"/>
              <a:t>HDP</a:t>
            </a:r>
            <a:r>
              <a:rPr lang="en-GB" dirty="0" smtClean="0"/>
              <a:t> </a:t>
            </a:r>
            <a:r>
              <a:rPr lang="en-GB" dirty="0" smtClean="0"/>
              <a:t>2010</a:t>
            </a:r>
            <a:r>
              <a:rPr lang="cs-CZ" dirty="0" smtClean="0"/>
              <a:t> </a:t>
            </a:r>
            <a:r>
              <a:rPr lang="cs-CZ" dirty="0" smtClean="0"/>
              <a:t>a méně progresivní (víme proč, silný politický tlak, rovná daň),</a:t>
            </a:r>
          </a:p>
          <a:p>
            <a:r>
              <a:rPr lang="en-GB" dirty="0" smtClean="0"/>
              <a:t>4-6%</a:t>
            </a:r>
            <a:r>
              <a:rPr lang="cs-CZ" dirty="0" smtClean="0"/>
              <a:t> pod průměrem</a:t>
            </a:r>
            <a:r>
              <a:rPr lang="en-GB" dirty="0" smtClean="0"/>
              <a:t> EU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1089025"/>
          </a:xfrm>
        </p:spPr>
        <p:txBody>
          <a:bodyPr/>
          <a:lstStyle/>
          <a:p>
            <a:r>
              <a:rPr lang="cs-CZ" sz="4400" smtClean="0"/>
              <a:t>Euro a zadlužení</a:t>
            </a:r>
            <a:endParaRPr lang="en-GB" sz="4400" smtClean="0"/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 do eurozóny, závazek, ale nevidím velké přínosy v současné situaci,</a:t>
            </a:r>
            <a:endParaRPr lang="en-GB" dirty="0" smtClean="0"/>
          </a:p>
          <a:p>
            <a:r>
              <a:rPr lang="cs-CZ" dirty="0" smtClean="0"/>
              <a:t>reálná konvergence a pak přijetí? Rozumnější,</a:t>
            </a:r>
            <a:endParaRPr lang="en-GB" dirty="0" smtClean="0"/>
          </a:p>
          <a:p>
            <a:r>
              <a:rPr lang="cs-CZ" dirty="0" smtClean="0"/>
              <a:t>pravidla (deficit 3% HDP, státní dluh 60%), žádné vědecké zdůvodnění, průměr v minulosti. Málo zemí dodržuje, míra zadluženosti narůstala ve většině členských státu po r. 2010 (následkem deprese a politiky </a:t>
            </a:r>
            <a:r>
              <a:rPr lang="cs-CZ" dirty="0" smtClean="0"/>
              <a:t>vnucené </a:t>
            </a:r>
            <a:r>
              <a:rPr lang="cs-CZ" dirty="0" smtClean="0"/>
              <a:t>EU),</a:t>
            </a:r>
            <a:endParaRPr lang="en-GB" dirty="0" smtClean="0"/>
          </a:p>
          <a:p>
            <a:r>
              <a:rPr lang="cs-CZ" dirty="0" smtClean="0"/>
              <a:t>otevřená otázka jestli pravidla jsou dlouhodobě udržitelná,</a:t>
            </a:r>
            <a:endParaRPr lang="en-GB" dirty="0" smtClean="0"/>
          </a:p>
          <a:p>
            <a:r>
              <a:rPr lang="cs-CZ" dirty="0" smtClean="0"/>
              <a:t>Česko si může dovolit vyšší míru zadluženosti (normální způsob financování investic), bude moci splatit pokud ekonomika roste.</a:t>
            </a:r>
            <a:endParaRPr lang="en-GB" dirty="0" smtClean="0"/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Přitažlivá země</a:t>
            </a:r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Země přitažlivá pro kvalifikované pracovníky, aby se nevystěhovali anebo aby se přistěhovali,</a:t>
            </a:r>
            <a:endParaRPr lang="en-GB" smtClean="0"/>
          </a:p>
          <a:p>
            <a:r>
              <a:rPr lang="cs-CZ" smtClean="0"/>
              <a:t>jinak nebude VaV, nebudou dobré vysoké školy atd,</a:t>
            </a:r>
            <a:endParaRPr lang="en-GB" smtClean="0"/>
          </a:p>
          <a:p>
            <a:r>
              <a:rPr lang="cs-CZ" smtClean="0"/>
              <a:t>co je třeba? vysoké platy, jistota v zaměstnání, vzdělání pro děti, důvěryhodný penzijní systém, zkrátka – moderní sociální stát,</a:t>
            </a:r>
            <a:endParaRPr lang="en-GB" smtClean="0"/>
          </a:p>
          <a:p>
            <a:r>
              <a:rPr lang="cs-CZ" smtClean="0"/>
              <a:t>naposled, něco o rodinné politice; zaměstnanost žen; 1993 – 64.2%, 2010 – 61.5%; EU-15; 57.4% - 65.7%,</a:t>
            </a:r>
            <a:endParaRPr lang="en-GB" smtClean="0"/>
          </a:p>
          <a:p>
            <a:r>
              <a:rPr lang="cs-CZ" smtClean="0"/>
              <a:t>následkem špatné rodinné politiky, která působí na plýtvání pracovními silami?</a:t>
            </a:r>
            <a:endParaRPr lang="en-GB" smtClean="0"/>
          </a:p>
          <a:p>
            <a:endParaRPr lang="en-GB" smtClean="0"/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fr-FR" smtClean="0">
                <a:latin typeface="Arial" charset="0"/>
                <a:cs typeface="Arial" charset="0"/>
              </a:rPr>
              <a:t>Industrial Relations- Advisory Group Meeting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1089025"/>
          </a:xfrm>
        </p:spPr>
        <p:txBody>
          <a:bodyPr/>
          <a:lstStyle/>
          <a:p>
            <a:r>
              <a:rPr lang="cs-CZ" sz="4400" smtClean="0"/>
              <a:t>Závěr</a:t>
            </a:r>
            <a:endParaRPr lang="en-GB" sz="4400" smtClean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Potřebujeme novou strategii – Vize to dokáže,</a:t>
            </a:r>
            <a:endParaRPr lang="en-GB" dirty="0" smtClean="0"/>
          </a:p>
          <a:p>
            <a:r>
              <a:rPr lang="cs-CZ" dirty="0" smtClean="0"/>
              <a:t>můžeme diskutovat dál o detailech,</a:t>
            </a:r>
            <a:endParaRPr lang="en-GB" dirty="0" smtClean="0"/>
          </a:p>
          <a:p>
            <a:r>
              <a:rPr lang="cs-CZ" dirty="0" smtClean="0"/>
              <a:t>nebude náhlé zlepšení, bude pozvolný proces,</a:t>
            </a:r>
            <a:endParaRPr lang="en-GB" dirty="0" smtClean="0"/>
          </a:p>
          <a:p>
            <a:r>
              <a:rPr lang="cs-CZ" dirty="0" smtClean="0"/>
              <a:t>můžeme očekávat </a:t>
            </a:r>
            <a:r>
              <a:rPr lang="cs-CZ" dirty="0" smtClean="0"/>
              <a:t>(a dovolit si) </a:t>
            </a:r>
            <a:r>
              <a:rPr lang="cs-CZ" dirty="0" smtClean="0"/>
              <a:t>vyšší (i když ještě ne vysoké) mzdy a bude zapotřebí vyšších státních výdajů, značně vyšších. 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Vize a </a:t>
            </a:r>
            <a:r>
              <a:rPr lang="en-GB" sz="4400" smtClean="0"/>
              <a:t>A</a:t>
            </a:r>
            <a:r>
              <a:rPr lang="cs-CZ" sz="4400" smtClean="0"/>
              <a:t>kční plán vlády</a:t>
            </a:r>
            <a:endParaRPr lang="en-GB" sz="4400" smtClean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323850" y="1270000"/>
            <a:ext cx="8348663" cy="4606925"/>
          </a:xfrm>
        </p:spPr>
        <p:txBody>
          <a:bodyPr/>
          <a:lstStyle/>
          <a:p>
            <a:r>
              <a:rPr lang="en-GB" dirty="0" err="1" smtClean="0"/>
              <a:t>Vize</a:t>
            </a:r>
            <a:r>
              <a:rPr lang="en-GB" dirty="0" smtClean="0"/>
              <a:t> n</a:t>
            </a:r>
            <a:r>
              <a:rPr lang="cs-CZ" dirty="0" err="1" smtClean="0"/>
              <a:t>avazuje</a:t>
            </a:r>
            <a:r>
              <a:rPr lang="cs-CZ" dirty="0" smtClean="0"/>
              <a:t> na </a:t>
            </a:r>
            <a:r>
              <a:rPr lang="cs-CZ" dirty="0" smtClean="0"/>
              <a:t>předcházející studie ČMKOS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od roku </a:t>
            </a:r>
            <a:r>
              <a:rPr lang="cs-CZ" dirty="0" smtClean="0"/>
              <a:t>1990, je důležitým příspěvkem </a:t>
            </a:r>
            <a:r>
              <a:rPr lang="cs-CZ" dirty="0" smtClean="0"/>
              <a:t>k debatě o ekonomické politice v Evropě,</a:t>
            </a:r>
          </a:p>
          <a:p>
            <a:r>
              <a:rPr lang="cs-CZ" dirty="0" smtClean="0"/>
              <a:t>kontrastuje s vládním programem (Akční plán na podporu hospodářského růstu a zaměstnanosti),</a:t>
            </a:r>
            <a:endParaRPr lang="en-GB" dirty="0" smtClean="0"/>
          </a:p>
          <a:p>
            <a:r>
              <a:rPr lang="cs-CZ" dirty="0" smtClean="0"/>
              <a:t>vládní dokument uznává problémy, slabiny,</a:t>
            </a:r>
          </a:p>
          <a:p>
            <a:r>
              <a:rPr lang="cs-CZ" dirty="0" smtClean="0"/>
              <a:t>seznam kroků jednotlivých ministerstev, jenom krátkodobý,</a:t>
            </a:r>
          </a:p>
          <a:p>
            <a:r>
              <a:rPr lang="cs-CZ" dirty="0" smtClean="0"/>
              <a:t>neanalyzuje příčiny, není založen na takové analýze,</a:t>
            </a:r>
          </a:p>
          <a:p>
            <a:r>
              <a:rPr lang="cs-CZ" dirty="0" smtClean="0"/>
              <a:t>otázka jestli jsou </a:t>
            </a:r>
            <a:r>
              <a:rPr lang="cs-CZ" dirty="0" smtClean="0"/>
              <a:t>slučitelné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cíle; rychlé přijetí eura, ekonomický růst a silný důraz na rozpočtovou konsolidaci.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Vize, má překonat tyto slabiny</a:t>
            </a:r>
            <a:endParaRPr lang="en-GB" sz="4400" smtClean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323850" y="1270000"/>
            <a:ext cx="8348663" cy="4606925"/>
          </a:xfrm>
        </p:spPr>
        <p:txBody>
          <a:bodyPr/>
          <a:lstStyle/>
          <a:p>
            <a:r>
              <a:rPr lang="cs-CZ" dirty="0" smtClean="0"/>
              <a:t>Krátkodobá opatření, skutečně bojovat proti korupci, proti daňovým unikům, redukce daňových výjimek,</a:t>
            </a:r>
          </a:p>
          <a:p>
            <a:r>
              <a:rPr lang="cs-CZ" dirty="0" smtClean="0"/>
              <a:t>dlouhodobý cíl, dostihnout vyspělé země,</a:t>
            </a:r>
            <a:endParaRPr lang="en-GB" dirty="0" smtClean="0"/>
          </a:p>
          <a:p>
            <a:r>
              <a:rPr lang="cs-CZ" dirty="0" smtClean="0"/>
              <a:t>dlouhodobá opatření, formulovat politiku na zvýšení efektivnosti a výkonnosti ekonomiky,</a:t>
            </a:r>
            <a:endParaRPr lang="en-GB" dirty="0" smtClean="0"/>
          </a:p>
          <a:p>
            <a:r>
              <a:rPr lang="cs-CZ" dirty="0" smtClean="0"/>
              <a:t>různé konkrétní návrhy; podporovat vzdělání, výzkum a vývoj, různé </a:t>
            </a:r>
            <a:r>
              <a:rPr lang="cs-CZ" dirty="0" smtClean="0"/>
              <a:t>infrastrukturní </a:t>
            </a:r>
            <a:r>
              <a:rPr lang="cs-CZ" dirty="0" smtClean="0"/>
              <a:t>projekty, nebudu všechno komentovat,</a:t>
            </a:r>
          </a:p>
          <a:p>
            <a:r>
              <a:rPr lang="cs-CZ" dirty="0" smtClean="0"/>
              <a:t>vyšší státní výdaje; posílit přímé daně, progresivní (zadlužit?),</a:t>
            </a:r>
          </a:p>
          <a:p>
            <a:r>
              <a:rPr lang="cs-CZ" dirty="0" smtClean="0"/>
              <a:t>přijetí eura, musí čekat na reálnou konvergenci?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Výsledky současné strategie</a:t>
            </a:r>
            <a:endParaRPr lang="en-GB" sz="4400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323850" y="1270000"/>
            <a:ext cx="8348663" cy="4606925"/>
          </a:xfrm>
        </p:spPr>
        <p:txBody>
          <a:bodyPr/>
          <a:lstStyle/>
          <a:p>
            <a:r>
              <a:rPr lang="cs-CZ" dirty="0" smtClean="0"/>
              <a:t>HDP na obyvatele 1990, 66%  EU-15; 2008, 73%,</a:t>
            </a:r>
            <a:endParaRPr lang="en-GB" dirty="0" smtClean="0"/>
          </a:p>
          <a:p>
            <a:r>
              <a:rPr lang="cs-CZ" dirty="0" smtClean="0"/>
              <a:t>HDP na obyvatele 2005-2014, klesá ve srovnání s Německem, 69% -  68%,</a:t>
            </a:r>
            <a:endParaRPr lang="en-GB" dirty="0" smtClean="0"/>
          </a:p>
          <a:p>
            <a:r>
              <a:rPr lang="cs-CZ" dirty="0" smtClean="0"/>
              <a:t>reálná konvergence s vyspělými? Za 100 let? Nikdy?</a:t>
            </a:r>
          </a:p>
          <a:p>
            <a:r>
              <a:rPr lang="cs-CZ" dirty="0" smtClean="0"/>
              <a:t>následkem špatné strategie, důrazu na nízké mzdy a na slabý kurs </a:t>
            </a:r>
            <a:r>
              <a:rPr lang="cs-CZ" dirty="0" smtClean="0"/>
              <a:t>měny, </a:t>
            </a:r>
            <a:r>
              <a:rPr lang="cs-CZ" dirty="0" smtClean="0"/>
              <a:t>od </a:t>
            </a:r>
            <a:r>
              <a:rPr lang="cs-CZ" dirty="0" smtClean="0"/>
              <a:t>1990 </a:t>
            </a:r>
            <a:r>
              <a:rPr lang="cs-CZ" dirty="0" smtClean="0"/>
              <a:t>(devalvace 2013),</a:t>
            </a:r>
            <a:endParaRPr lang="en-GB" dirty="0" smtClean="0"/>
          </a:p>
          <a:p>
            <a:r>
              <a:rPr lang="cs-CZ" dirty="0" smtClean="0"/>
              <a:t>(více chyb, fáze, závislost na PZI od konce 1990),</a:t>
            </a:r>
            <a:endParaRPr lang="en-GB" dirty="0" smtClean="0"/>
          </a:p>
          <a:p>
            <a:r>
              <a:rPr lang="cs-CZ" dirty="0" smtClean="0"/>
              <a:t>(implicitní) alternativa, vyšší mzdy, vyšší měnový kurs?</a:t>
            </a:r>
          </a:p>
          <a:p>
            <a:r>
              <a:rPr lang="cs-CZ" dirty="0" smtClean="0"/>
              <a:t>nová strategie umožňuje, anebo potřebuje zvýšení mezd?</a:t>
            </a:r>
          </a:p>
          <a:p>
            <a:r>
              <a:rPr lang="cs-CZ" dirty="0" smtClean="0"/>
              <a:t>můžete zvýšit mzdy a (státní výdaje), ale to nebude stačit.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4400" smtClean="0"/>
              <a:t>Hlavní otázky, podle Vize</a:t>
            </a:r>
            <a:endParaRPr lang="en-GB" sz="4400" smtClean="0"/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Otázka č. 1; </a:t>
            </a:r>
            <a:r>
              <a:rPr lang="cs-CZ" smtClean="0"/>
              <a:t>Proč Česká republika, jeden z nejvyspělejších států střední a východní Evropy, stát s dlouhou industriální tradicí a poměrně vysokou kvalifikační a vzdělanostní úrovní má v rámci EU jedny z nejnižších mezd?</a:t>
            </a:r>
            <a:endParaRPr lang="en-GB" smtClean="0"/>
          </a:p>
          <a:p>
            <a:r>
              <a:rPr lang="cs-CZ" b="1" smtClean="0"/>
              <a:t>Otázka č. 2; </a:t>
            </a:r>
            <a:r>
              <a:rPr lang="cs-CZ" smtClean="0"/>
              <a:t>Jak tento stav změnit?</a:t>
            </a:r>
            <a:endParaRPr lang="en-GB" smtClean="0"/>
          </a:p>
          <a:p>
            <a:r>
              <a:rPr lang="cs-CZ" smtClean="0"/>
              <a:t>trochu jinak, když mzdy jsou tak nízké, znamená to, že produktivita práce je také nízká?</a:t>
            </a:r>
            <a:endParaRPr lang="en-GB" smtClean="0"/>
          </a:p>
          <a:p>
            <a:r>
              <a:rPr lang="cs-CZ" smtClean="0"/>
              <a:t>můžeme dostihnout nejbohatší země jednoduchým zvýšením mezd?</a:t>
            </a:r>
          </a:p>
          <a:p>
            <a:r>
              <a:rPr lang="cs-CZ" smtClean="0"/>
              <a:t>odpovím na první, produktivita není tak nízká...</a:t>
            </a:r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48663" cy="1079500"/>
          </a:xfrm>
        </p:spPr>
        <p:txBody>
          <a:bodyPr/>
          <a:lstStyle/>
          <a:p>
            <a:r>
              <a:rPr lang="cs-CZ" sz="4800" smtClean="0"/>
              <a:t>Hodinové ceny práce, </a:t>
            </a:r>
            <a:r>
              <a:rPr lang="en-GB" sz="4800" smtClean="0"/>
              <a:t>€</a:t>
            </a:r>
            <a:endParaRPr lang="fr-BE" sz="480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850" y="1557338"/>
          <a:ext cx="8348664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7166"/>
                <a:gridCol w="2087166"/>
                <a:gridCol w="2087166"/>
                <a:gridCol w="2087166"/>
              </a:tblGrid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 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2000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2008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2014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EU28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16,7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21,5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24,6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de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24,6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27,9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31,4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cz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3,7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9,2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9,4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hu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3,6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7,8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7,3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pl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4,2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7,6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8,4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79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sk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>
                          <a:effectLst/>
                        </a:rPr>
                        <a:t>2,8</a:t>
                      </a:r>
                      <a:endParaRPr lang="en-GB" sz="44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7,3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9,7</a:t>
                      </a:r>
                      <a:endParaRPr lang="en-GB" sz="44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817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575" y="6237288"/>
            <a:ext cx="4537075" cy="317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348663" cy="1511300"/>
          </a:xfrm>
        </p:spPr>
        <p:txBody>
          <a:bodyPr/>
          <a:lstStyle/>
          <a:p>
            <a:r>
              <a:rPr lang="cs-CZ" sz="4800" smtClean="0"/>
              <a:t>Proč jsou mzdy vyšší v Německu?</a:t>
            </a:r>
            <a:r>
              <a:rPr lang="en-GB" sz="4800" smtClean="0"/>
              <a:t/>
            </a:r>
            <a:br>
              <a:rPr lang="en-GB" sz="4800" smtClean="0"/>
            </a:br>
            <a:endParaRPr lang="fr-BE" sz="4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916113"/>
            <a:ext cx="8348663" cy="3960812"/>
          </a:xfrm>
        </p:spPr>
        <p:txBody>
          <a:bodyPr/>
          <a:lstStyle/>
          <a:p>
            <a:r>
              <a:rPr lang="cs-CZ" sz="2800" dirty="0" smtClean="0"/>
              <a:t>V tabulce, hodinové ceny práce (nejenom mzdy) v různých zemích,</a:t>
            </a:r>
            <a:endParaRPr lang="en-GB" sz="2800" dirty="0" smtClean="0"/>
          </a:p>
          <a:p>
            <a:r>
              <a:rPr lang="cs-CZ" sz="2800" dirty="0" smtClean="0"/>
              <a:t>Německo, </a:t>
            </a:r>
            <a:r>
              <a:rPr lang="cs-CZ" sz="2800" dirty="0" smtClean="0"/>
              <a:t>trojnásobek ČR,</a:t>
            </a:r>
            <a:endParaRPr lang="en-GB" sz="2800" dirty="0" smtClean="0"/>
          </a:p>
          <a:p>
            <a:r>
              <a:rPr lang="cs-CZ" sz="2800" dirty="0" smtClean="0"/>
              <a:t>propast se zúžila, značně,</a:t>
            </a:r>
            <a:endParaRPr lang="en-GB" sz="2800" dirty="0" smtClean="0"/>
          </a:p>
          <a:p>
            <a:r>
              <a:rPr lang="cs-CZ" sz="2800" dirty="0" smtClean="0"/>
              <a:t>země V4, velmi podobné úrovně a trendy,</a:t>
            </a:r>
          </a:p>
          <a:p>
            <a:r>
              <a:rPr lang="cs-CZ" sz="2800" dirty="0" smtClean="0"/>
              <a:t>podobné trendy v produktivitě práce,</a:t>
            </a:r>
          </a:p>
          <a:p>
            <a:r>
              <a:rPr lang="cs-CZ" sz="2800" dirty="0" smtClean="0"/>
              <a:t>podle EK, můžete si dovolit vyšší mzdy jenom na základě vyšší produktivity práce.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endParaRPr lang="en-GB" sz="2800" dirty="0" smtClean="0">
              <a:solidFill>
                <a:srgbClr val="FF0000"/>
              </a:solidFill>
            </a:endParaRP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3575" y="6237288"/>
            <a:ext cx="4537075" cy="317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altLang="fr-FR" smtClean="0">
                <a:latin typeface="Arial" charset="0"/>
                <a:cs typeface="Arial" charset="0"/>
              </a:rPr>
              <a:t>Martin Myant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1276350"/>
          </a:xfrm>
        </p:spPr>
        <p:txBody>
          <a:bodyPr/>
          <a:lstStyle/>
          <a:p>
            <a:r>
              <a:rPr lang="cs-CZ" sz="4400" dirty="0" smtClean="0"/>
              <a:t>Německý </a:t>
            </a:r>
            <a:r>
              <a:rPr lang="cs-CZ" sz="4400" dirty="0" smtClean="0"/>
              <a:t>dělník si zaslouží třikrát vyšší plat?</a:t>
            </a:r>
            <a:r>
              <a:rPr lang="en-GB" sz="4400" dirty="0" smtClean="0"/>
              <a:t/>
            </a:r>
            <a:br>
              <a:rPr lang="en-GB" sz="4400" dirty="0" smtClean="0"/>
            </a:br>
            <a:endParaRPr lang="en-GB" sz="4400" dirty="0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Tomu intuitivně nevěříme</a:t>
            </a:r>
            <a:endParaRPr lang="en-GB" dirty="0" smtClean="0"/>
          </a:p>
          <a:p>
            <a:r>
              <a:rPr lang="cs-CZ" dirty="0" smtClean="0"/>
              <a:t>učitel, řidič autobusu, dělník v </a:t>
            </a:r>
            <a:r>
              <a:rPr lang="cs-CZ" dirty="0" smtClean="0"/>
              <a:t>automobilce</a:t>
            </a:r>
            <a:r>
              <a:rPr lang="cs-CZ" dirty="0" smtClean="0"/>
              <a:t>, obsah práce je velmi podobný v Německu a v Česku,</a:t>
            </a:r>
            <a:endParaRPr lang="en-GB" dirty="0" smtClean="0"/>
          </a:p>
          <a:p>
            <a:r>
              <a:rPr lang="cs-CZ" dirty="0"/>
              <a:t>P</a:t>
            </a:r>
            <a:r>
              <a:rPr lang="cs-CZ" dirty="0" smtClean="0"/>
              <a:t>roč </a:t>
            </a:r>
            <a:r>
              <a:rPr lang="cs-CZ" dirty="0" smtClean="0"/>
              <a:t>tak ohromný rozdíl ve mzdách? </a:t>
            </a:r>
            <a:r>
              <a:rPr lang="cs-CZ" dirty="0" smtClean="0"/>
              <a:t>Odpovědi najdeme v dokumentu </a:t>
            </a:r>
            <a:r>
              <a:rPr lang="cs-CZ" dirty="0" smtClean="0"/>
              <a:t>(Vize)</a:t>
            </a:r>
            <a:endParaRPr lang="en-GB" dirty="0" smtClean="0"/>
          </a:p>
          <a:p>
            <a:r>
              <a:rPr lang="cs-CZ" dirty="0" smtClean="0"/>
              <a:t>já bych to trochu posílil. Paradoxně… z různých důvodů, produktivita je (zdánlivě) </a:t>
            </a:r>
            <a:r>
              <a:rPr lang="cs-CZ" dirty="0" smtClean="0"/>
              <a:t>nízká, </a:t>
            </a:r>
            <a:r>
              <a:rPr lang="cs-CZ" dirty="0" smtClean="0"/>
              <a:t>protože mzdy jsou nízké.</a:t>
            </a:r>
            <a:endParaRPr lang="en-GB" dirty="0" smtClean="0"/>
          </a:p>
          <a:p>
            <a:r>
              <a:rPr lang="cs-CZ" dirty="0" smtClean="0"/>
              <a:t>to platí ve veřejných službách (produktivita učitele se vypočítá podle státních výdajů, </a:t>
            </a:r>
            <a:r>
              <a:rPr lang="cs-CZ" dirty="0" smtClean="0"/>
              <a:t>tj. </a:t>
            </a:r>
            <a:r>
              <a:rPr lang="cs-CZ" dirty="0" smtClean="0"/>
              <a:t>platu). Učitel v chudé </a:t>
            </a:r>
            <a:r>
              <a:rPr lang="cs-CZ" dirty="0" smtClean="0"/>
              <a:t>zemi </a:t>
            </a:r>
            <a:r>
              <a:rPr lang="cs-CZ" dirty="0" smtClean="0"/>
              <a:t>je proto zdánlivě méně produktivní,</a:t>
            </a:r>
          </a:p>
          <a:p>
            <a:r>
              <a:rPr lang="cs-CZ" dirty="0" smtClean="0"/>
              <a:t>platí </a:t>
            </a:r>
            <a:r>
              <a:rPr lang="cs-CZ" dirty="0" smtClean="0"/>
              <a:t>to </a:t>
            </a:r>
            <a:r>
              <a:rPr lang="cs-CZ" dirty="0" smtClean="0"/>
              <a:t>také </a:t>
            </a:r>
            <a:r>
              <a:rPr lang="cs-CZ" dirty="0" smtClean="0"/>
              <a:t>ve výrobě zboží…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fr-FR" smtClean="0">
                <a:latin typeface="Arial" charset="0"/>
                <a:cs typeface="Arial" charset="0"/>
              </a:rPr>
              <a:t>I</a:t>
            </a:r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946150"/>
          </a:xfrm>
        </p:spPr>
        <p:txBody>
          <a:bodyPr/>
          <a:lstStyle/>
          <a:p>
            <a:r>
              <a:rPr lang="cs-CZ" sz="3600" dirty="0" smtClean="0">
                <a:solidFill>
                  <a:schemeClr val="bg1"/>
                </a:solidFill>
              </a:rPr>
              <a:t>Konkurenceschopnost</a:t>
            </a:r>
            <a:r>
              <a:rPr lang="cs-CZ" sz="3600" dirty="0" smtClean="0"/>
              <a:t> </a:t>
            </a:r>
            <a:r>
              <a:rPr lang="cs-CZ" sz="3600" dirty="0" smtClean="0"/>
              <a:t>– o co </a:t>
            </a:r>
            <a:r>
              <a:rPr lang="cs-CZ" sz="3600" dirty="0" smtClean="0"/>
              <a:t>jde</a:t>
            </a:r>
            <a:r>
              <a:rPr lang="cs-CZ" sz="3600" dirty="0" smtClean="0"/>
              <a:t>?</a:t>
            </a:r>
            <a:endParaRPr lang="en-GB" sz="3600" dirty="0" smtClean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323850" y="1270000"/>
            <a:ext cx="8348663" cy="4606925"/>
          </a:xfrm>
        </p:spPr>
        <p:txBody>
          <a:bodyPr/>
          <a:lstStyle/>
          <a:p>
            <a:r>
              <a:rPr lang="cs-CZ" dirty="0" smtClean="0"/>
              <a:t>Nejde o konkurenci českých exportérů se zahraničními podniky,</a:t>
            </a:r>
          </a:p>
          <a:p>
            <a:r>
              <a:rPr lang="cs-CZ" dirty="0" smtClean="0"/>
              <a:t>české podniky málo vyvážejí. Vyvážejí spíš zahraniční podniky. Škoda Mladá Boleslav nekonkuruje s </a:t>
            </a:r>
            <a:r>
              <a:rPr lang="cs-CZ" dirty="0" err="1" smtClean="0"/>
              <a:t>Wolkswagenem</a:t>
            </a:r>
            <a:r>
              <a:rPr lang="cs-CZ" dirty="0" smtClean="0"/>
              <a:t> ve Wolfsburgu,</a:t>
            </a:r>
          </a:p>
          <a:p>
            <a:r>
              <a:rPr lang="cs-CZ" dirty="0" smtClean="0"/>
              <a:t>jde o rozhodnutí zahraničních podniků umístit </a:t>
            </a:r>
            <a:r>
              <a:rPr lang="cs-CZ" dirty="0" smtClean="0"/>
              <a:t>výrobu </a:t>
            </a:r>
            <a:r>
              <a:rPr lang="cs-CZ" dirty="0" smtClean="0"/>
              <a:t>v Česku.. VW vyrábí v Česku, přilákán částečně úrovní mezd, mnohem víc (pracovními silami, infrastrukturou, sítí dodavatelů…),</a:t>
            </a:r>
          </a:p>
          <a:p>
            <a:r>
              <a:rPr lang="cs-CZ" dirty="0" smtClean="0"/>
              <a:t>konkurence mezi zeměmi; nejde o cenu,</a:t>
            </a:r>
          </a:p>
          <a:p>
            <a:r>
              <a:rPr lang="cs-CZ" dirty="0" smtClean="0"/>
              <a:t>jestli, co umísťuje; vytváření nejlepších podmínek.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fr-FR" smtClean="0">
                <a:latin typeface="Arial" charset="0"/>
                <a:cs typeface="Arial" charset="0"/>
              </a:rPr>
              <a:t>Martin Myant</a:t>
            </a:r>
            <a:endParaRPr lang="en-GB" altLang="fr-F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nscreencombi2">
  <a:themeElements>
    <a:clrScheme name="ETUI_Onscreen 2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C4D9E4"/>
      </a:accent1>
      <a:accent2>
        <a:srgbClr val="9EC3DE"/>
      </a:accent2>
      <a:accent3>
        <a:srgbClr val="FFFFFF"/>
      </a:accent3>
      <a:accent4>
        <a:srgbClr val="000000"/>
      </a:accent4>
      <a:accent5>
        <a:srgbClr val="DEE9EF"/>
      </a:accent5>
      <a:accent6>
        <a:srgbClr val="8FB0C9"/>
      </a:accent6>
      <a:hlink>
        <a:srgbClr val="003F72"/>
      </a:hlink>
      <a:folHlink>
        <a:srgbClr val="003F72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Bench2014">
  <a:themeElements>
    <a:clrScheme name="ETUI_Onscreen 5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7E6"/>
      </a:accent1>
      <a:accent2>
        <a:srgbClr val="009AA6"/>
      </a:accent2>
      <a:accent3>
        <a:srgbClr val="FFFFFF"/>
      </a:accent3>
      <a:accent4>
        <a:srgbClr val="000000"/>
      </a:accent4>
      <a:accent5>
        <a:srgbClr val="DAF1F0"/>
      </a:accent5>
      <a:accent6>
        <a:srgbClr val="008B96"/>
      </a:accent6>
      <a:hlink>
        <a:srgbClr val="4D5357"/>
      </a:hlink>
      <a:folHlink>
        <a:srgbClr val="4D5357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Onscreencombi2</Template>
  <TotalTime>3224</TotalTime>
  <Words>1145</Words>
  <Application>Microsoft Office PowerPoint</Application>
  <PresentationFormat>Předvádění na obrazovce (4:3)</PresentationFormat>
  <Paragraphs>160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10</vt:i4>
      </vt:variant>
      <vt:variant>
        <vt:lpstr>Nadpisy snímků</vt:lpstr>
      </vt:variant>
      <vt:variant>
        <vt:i4>19</vt:i4>
      </vt:variant>
    </vt:vector>
  </HeadingPairs>
  <TitlesOfParts>
    <vt:vector size="34" baseType="lpstr">
      <vt:lpstr>Arial</vt:lpstr>
      <vt:lpstr>Calibri</vt:lpstr>
      <vt:lpstr>Foundry Journal Book</vt:lpstr>
      <vt:lpstr>Georgia</vt:lpstr>
      <vt:lpstr>Times New Roman</vt:lpstr>
      <vt:lpstr>Onscreencombi2</vt:lpstr>
      <vt:lpstr>Bench2014</vt:lpstr>
      <vt:lpstr>1_Bench2014</vt:lpstr>
      <vt:lpstr>2_Bench2014</vt:lpstr>
      <vt:lpstr>3_Bench2014</vt:lpstr>
      <vt:lpstr>4_Bench2014</vt:lpstr>
      <vt:lpstr>5_Bench2014</vt:lpstr>
      <vt:lpstr>6_Bench2014</vt:lpstr>
      <vt:lpstr>7_Bench2014</vt:lpstr>
      <vt:lpstr>8_Bench2014</vt:lpstr>
      <vt:lpstr>Vize změny hospodářské strategie České republiky, komentář</vt:lpstr>
      <vt:lpstr>Vize a Akční plán vlády</vt:lpstr>
      <vt:lpstr>Vize, má překonat tyto slabiny</vt:lpstr>
      <vt:lpstr>Výsledky současné strategie</vt:lpstr>
      <vt:lpstr>Hlavní otázky, podle Vize</vt:lpstr>
      <vt:lpstr>Hodinové ceny práce, €</vt:lpstr>
      <vt:lpstr>Proč jsou mzdy vyšší v Německu? </vt:lpstr>
      <vt:lpstr>Německý dělník si zaslouží třikrát vyšší plat? </vt:lpstr>
      <vt:lpstr>Konkurenceschopnost – o co jde?</vt:lpstr>
      <vt:lpstr>Příklad VW</vt:lpstr>
      <vt:lpstr>Co vyrábět ve Wolfsburgu?</vt:lpstr>
      <vt:lpstr>Negativní následky vysokých mezd?</vt:lpstr>
      <vt:lpstr>„outsourcing“</vt:lpstr>
      <vt:lpstr>Nová strategie </vt:lpstr>
      <vt:lpstr>Vyšší státní výdaje </vt:lpstr>
      <vt:lpstr>Zdanění? </vt:lpstr>
      <vt:lpstr>Euro a zadlužení</vt:lpstr>
      <vt:lpstr>Přitažlivá země </vt:lpstr>
      <vt:lpstr>Závěr</vt:lpstr>
    </vt:vector>
  </TitlesOfParts>
  <Company>ETUI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Unions’ strategies</dc:title>
  <dc:creator>VANDAELE, Kurt</dc:creator>
  <cp:lastModifiedBy>Václav Procházka</cp:lastModifiedBy>
  <cp:revision>429</cp:revision>
  <cp:lastPrinted>2016-04-04T07:33:32Z</cp:lastPrinted>
  <dcterms:created xsi:type="dcterms:W3CDTF">2012-08-28T14:22:27Z</dcterms:created>
  <dcterms:modified xsi:type="dcterms:W3CDTF">2016-04-07T07:45:46Z</dcterms:modified>
</cp:coreProperties>
</file>